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9" r:id="rId3"/>
    <p:sldId id="261" r:id="rId4"/>
    <p:sldId id="282" r:id="rId5"/>
    <p:sldId id="283" r:id="rId6"/>
    <p:sldId id="302" r:id="rId7"/>
    <p:sldId id="291" r:id="rId8"/>
    <p:sldId id="301" r:id="rId9"/>
    <p:sldId id="292" r:id="rId10"/>
    <p:sldId id="293" r:id="rId11"/>
    <p:sldId id="294" r:id="rId12"/>
    <p:sldId id="295" r:id="rId13"/>
    <p:sldId id="296" r:id="rId14"/>
    <p:sldId id="297" r:id="rId15"/>
    <p:sldId id="290" r:id="rId16"/>
    <p:sldId id="286" r:id="rId17"/>
    <p:sldId id="287" r:id="rId18"/>
    <p:sldId id="288" r:id="rId19"/>
    <p:sldId id="303" r:id="rId20"/>
    <p:sldId id="304" r:id="rId21"/>
    <p:sldId id="289" r:id="rId22"/>
    <p:sldId id="279" r:id="rId23"/>
    <p:sldId id="264" r:id="rId24"/>
    <p:sldId id="300" r:id="rId25"/>
    <p:sldId id="277" r:id="rId26"/>
  </p:sldIdLst>
  <p:sldSz cx="9144000" cy="6858000" type="screen4x3"/>
  <p:notesSz cx="7010400" cy="9296400"/>
  <p:kinsoku lang="ja-JP" invalStChars="、。，．・：；？！゛゜ヽヾゝゞ々ー’”）〕］｝〉》」』】°‰′″℃％ぁぃぅぇぉっゃゅょゎァィゥェォッャュョヮヵヶ!%),.:;?]}｡｣､･ｧｨｩｪｫｬｭｮｯｰﾞﾟ¢" invalEndChars="‘“（〔［｛〈《「『【￥＄$([\{｢£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Geneva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Geneva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Geneva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Geneva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Geneva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Geneva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Geneva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Geneva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Geneva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FF7C80"/>
    <a:srgbClr val="6E0000"/>
    <a:srgbClr val="5B1717"/>
    <a:srgbClr val="5A0C0C"/>
    <a:srgbClr val="6B0D0D"/>
    <a:srgbClr val="003399"/>
    <a:srgbClr val="840C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preferSingleView="1">
    <p:restoredLeft sz="13375" autoAdjust="0"/>
    <p:restoredTop sz="83602" autoAdjust="0"/>
  </p:normalViewPr>
  <p:slideViewPr>
    <p:cSldViewPr>
      <p:cViewPr varScale="1">
        <p:scale>
          <a:sx n="71" d="100"/>
          <a:sy n="71" d="100"/>
        </p:scale>
        <p:origin x="907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1848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91902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007746" y="4415790"/>
            <a:ext cx="5140960" cy="4183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207" tIns="45295" rIns="92207" bIns="452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94799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</a:t>
            </a:r>
            <a:r>
              <a:rPr lang="en-US" baseline="0" dirty="0"/>
              <a:t> minutes for ppt + demo</a:t>
            </a:r>
          </a:p>
          <a:p>
            <a:r>
              <a:rPr lang="en-US" baseline="0" dirty="0"/>
              <a:t>20 minutes for evaluator Q&amp;A</a:t>
            </a:r>
          </a:p>
          <a:p>
            <a:endParaRPr lang="en-US" baseline="0" dirty="0"/>
          </a:p>
          <a:p>
            <a:r>
              <a:rPr lang="en-US" baseline="0" dirty="0"/>
              <a:t>From </a:t>
            </a:r>
            <a:r>
              <a:rPr lang="en-US" baseline="0" dirty="0" err="1"/>
              <a:t>eval</a:t>
            </a:r>
            <a:r>
              <a:rPr lang="en-US" baseline="0" dirty="0"/>
              <a:t>: “Once hardware is selected, estimate performance including communication cost.”</a:t>
            </a:r>
          </a:p>
          <a:p>
            <a:endParaRPr lang="en-US" baseline="0" dirty="0"/>
          </a:p>
          <a:p>
            <a:r>
              <a:rPr lang="en-US" baseline="0" dirty="0"/>
              <a:t>We know we need to update the block </a:t>
            </a:r>
            <a:r>
              <a:rPr lang="en-US" baseline="0" dirty="0" err="1"/>
              <a:t>diagr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274277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will be replaced</a:t>
            </a:r>
            <a:r>
              <a:rPr lang="en-US" baseline="0" dirty="0"/>
              <a:t> by one that Barnes is creating through his MATLAB algorithm, which will have only the two lines that intersect to find the ball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849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will be replaced</a:t>
            </a:r>
            <a:r>
              <a:rPr lang="en-US" baseline="0" dirty="0"/>
              <a:t> by one that Barnes is creating through his MATLAB algorithm, which will have only the two lines that intersect to find the ball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082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Basically – synchronization is not necessary because each camera can calculate the intersection of</a:t>
            </a:r>
            <a:r>
              <a:rPr lang="en-US" baseline="0" dirty="0"/>
              <a:t> the ball with the strike zone on its own, shoot that information off to a separate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1891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r>
              <a:rPr lang="en-US" dirty="0"/>
              <a:t>In attempt to do outdoor tests, cameras output were white washed due to aperture</a:t>
            </a:r>
          </a:p>
          <a:p>
            <a:pPr defTabSz="931774">
              <a:defRPr/>
            </a:pPr>
            <a:r>
              <a:rPr lang="en-US" dirty="0"/>
              <a:t>Cameras were fixed to strike zone backboard, which caused movement with ball and rendered most results useless</a:t>
            </a:r>
          </a:p>
          <a:p>
            <a:pPr defTabSz="931774">
              <a:defRPr/>
            </a:pPr>
            <a:r>
              <a:rPr lang="en-US" dirty="0"/>
              <a:t>Streaking ball due to speed of throw for location accuracy. </a:t>
            </a:r>
          </a:p>
          <a:p>
            <a:pPr defTabSz="931774"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0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CDR 2/27</a:t>
            </a:r>
            <a:r>
              <a:rPr lang="en-US" baseline="0" dirty="0"/>
              <a:t> – 3/10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055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CDR 2/27</a:t>
            </a:r>
            <a:r>
              <a:rPr lang="en-US" baseline="0" dirty="0"/>
              <a:t> – 3/10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057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block diagram</a:t>
            </a:r>
          </a:p>
          <a:p>
            <a:r>
              <a:rPr lang="en-US" dirty="0"/>
              <a:t>- cameras/boards to buy (</a:t>
            </a:r>
            <a:r>
              <a:rPr lang="en-US" dirty="0" err="1"/>
              <a:t>jason</a:t>
            </a:r>
            <a:r>
              <a:rPr lang="en-US" dirty="0"/>
              <a:t>/</a:t>
            </a:r>
            <a:r>
              <a:rPr lang="en-US" dirty="0" err="1"/>
              <a:t>justin</a:t>
            </a:r>
            <a:r>
              <a:rPr lang="en-US" dirty="0"/>
              <a:t>)</a:t>
            </a:r>
          </a:p>
          <a:p>
            <a:r>
              <a:rPr lang="en-US" dirty="0"/>
              <a:t>- fill in with </a:t>
            </a:r>
            <a:r>
              <a:rPr lang="en-US" dirty="0" err="1"/>
              <a:t>matlab</a:t>
            </a:r>
            <a:r>
              <a:rPr lang="en-US" dirty="0"/>
              <a:t> slides</a:t>
            </a:r>
          </a:p>
          <a:p>
            <a:r>
              <a:rPr lang="en-US" dirty="0"/>
              <a:t>- put in enclosure (</a:t>
            </a:r>
            <a:r>
              <a:rPr lang="en-US" dirty="0" err="1"/>
              <a:t>jason</a:t>
            </a:r>
            <a:r>
              <a:rPr lang="en-US" dirty="0"/>
              <a:t>) </a:t>
            </a:r>
          </a:p>
          <a:p>
            <a:r>
              <a:rPr lang="en-US" dirty="0"/>
              <a:t>- android app</a:t>
            </a:r>
          </a:p>
          <a:p>
            <a:r>
              <a:rPr lang="en-US" dirty="0"/>
              <a:t>- test cases/data collection (</a:t>
            </a:r>
            <a:r>
              <a:rPr lang="en-US" dirty="0" err="1"/>
              <a:t>jason</a:t>
            </a:r>
            <a:r>
              <a:rPr lang="en-US" dirty="0"/>
              <a:t>?)</a:t>
            </a:r>
          </a:p>
          <a:p>
            <a:r>
              <a:rPr lang="en-US" dirty="0"/>
              <a:t>- </a:t>
            </a:r>
            <a:r>
              <a:rPr lang="en-US" dirty="0" err="1"/>
              <a:t>cdr</a:t>
            </a:r>
            <a:r>
              <a:rPr lang="en-US" dirty="0"/>
              <a:t> deliverables</a:t>
            </a:r>
          </a:p>
          <a:p>
            <a:r>
              <a:rPr lang="en-US" dirty="0"/>
              <a:t>- timetable</a:t>
            </a:r>
          </a:p>
          <a:p>
            <a:r>
              <a:rPr lang="en-US" dirty="0"/>
              <a:t>- synchronization figure (</a:t>
            </a:r>
            <a:r>
              <a:rPr lang="en-US" dirty="0" err="1"/>
              <a:t>barnes</a:t>
            </a:r>
            <a:r>
              <a:rPr lang="en-US" dirty="0"/>
              <a:t>' </a:t>
            </a:r>
            <a:r>
              <a:rPr lang="en-US"/>
              <a:t>code)</a:t>
            </a:r>
            <a:endParaRPr lang="en-US" dirty="0"/>
          </a:p>
          <a:p>
            <a:pPr marL="174708" indent="-174708">
              <a:buFontTx/>
              <a:buChar char="-"/>
            </a:pPr>
            <a:endParaRPr lang="en-US" dirty="0"/>
          </a:p>
          <a:p>
            <a:pPr marL="174708" indent="-174708">
              <a:buFontTx/>
              <a:buChar char="-"/>
            </a:pPr>
            <a:r>
              <a:rPr lang="en-US" dirty="0"/>
              <a:t>I think the way the </a:t>
            </a:r>
            <a:r>
              <a:rPr lang="en-US" dirty="0" err="1"/>
              <a:t>matlab</a:t>
            </a:r>
            <a:r>
              <a:rPr lang="en-US" dirty="0"/>
              <a:t> code is written and does it's checks- it will never recognize a pitch if the right camera is recording frames earlier than the left camera</a:t>
            </a:r>
          </a:p>
        </p:txBody>
      </p:sp>
    </p:spTree>
    <p:extLst>
      <p:ext uri="{BB962C8B-B14F-4D97-AF65-F5344CB8AC3E}">
        <p14:creationId xmlns:p14="http://schemas.microsoft.com/office/powerpoint/2010/main" val="1089252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854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It may be helpful to show the block diagram before you into a particular component. You can highlight that component on the diagram so that people know what you are talking about.</a:t>
            </a:r>
          </a:p>
        </p:txBody>
      </p:sp>
    </p:spTree>
    <p:extLst>
      <p:ext uri="{BB962C8B-B14F-4D97-AF65-F5344CB8AC3E}">
        <p14:creationId xmlns:p14="http://schemas.microsoft.com/office/powerpoint/2010/main" val="1219306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It may be helpful to show the block diagram before you into a particular component. You can highlight that component on the diagram so that people know what you are talking about.</a:t>
            </a:r>
          </a:p>
        </p:txBody>
      </p:sp>
    </p:spTree>
    <p:extLst>
      <p:ext uri="{BB962C8B-B14F-4D97-AF65-F5344CB8AC3E}">
        <p14:creationId xmlns:p14="http://schemas.microsoft.com/office/powerpoint/2010/main" val="1629317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Right now the left/right images are the same –</a:t>
            </a:r>
            <a:r>
              <a:rPr lang="en-US" baseline="0" dirty="0"/>
              <a:t> won’t be the case in the actual presentation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“189</a:t>
            </a:r>
            <a:r>
              <a:rPr lang="en-US" baseline="0" dirty="0"/>
              <a:t> minus 188.png” in Google Drive -&gt; SDP -&gt; Experiments -&gt; Background Subtraction -&gt; </a:t>
            </a:r>
            <a:r>
              <a:rPr lang="en-US" baseline="0" dirty="0" err="1"/>
              <a:t>Output_Enhanced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948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“189</a:t>
            </a:r>
            <a:r>
              <a:rPr lang="en-US" baseline="0" dirty="0"/>
              <a:t> minus 188.png” in Google Drive -&gt; SDP -&gt; Experiments -&gt; Background Subtraction -&gt; </a:t>
            </a:r>
            <a:r>
              <a:rPr lang="en-US" baseline="0" dirty="0" err="1"/>
              <a:t>Output_Enhanced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237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“189</a:t>
            </a:r>
            <a:r>
              <a:rPr lang="en-US" baseline="0" dirty="0"/>
              <a:t> minus 188.png” in Google Drive -&gt; SDP -&gt; Experiments -&gt; Background Subtraction -&gt; </a:t>
            </a:r>
            <a:r>
              <a:rPr lang="en-US" baseline="0" dirty="0" err="1"/>
              <a:t>Output_Enhanced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112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Balls will</a:t>
            </a:r>
            <a:r>
              <a:rPr lang="en-US" baseline="0" dirty="0"/>
              <a:t> be circled by the MATLAB algorithm.</a:t>
            </a:r>
          </a:p>
          <a:p>
            <a:endParaRPr lang="en-US" baseline="0" dirty="0"/>
          </a:p>
          <a:p>
            <a:r>
              <a:rPr lang="en-US" baseline="0" dirty="0"/>
              <a:t>If balls are on left/right side of center pixel line – </a:t>
            </a:r>
            <a:r>
              <a:rPr lang="en-US" baseline="0" dirty="0" err="1"/>
              <a:t>cointinue</a:t>
            </a:r>
            <a:r>
              <a:rPr lang="en-US" baseline="0" dirty="0"/>
              <a:t> processing. Else, wait. (guaranteed to have this situation if &gt;2 frames is guaranteed)</a:t>
            </a:r>
            <a:endParaRPr lang="en-US" dirty="0"/>
          </a:p>
          <a:p>
            <a:endParaRPr lang="en-US" dirty="0"/>
          </a:p>
          <a:p>
            <a:r>
              <a:rPr lang="en-US" dirty="0"/>
              <a:t>[“189</a:t>
            </a:r>
            <a:r>
              <a:rPr lang="en-US" baseline="0" dirty="0"/>
              <a:t> minus 188.png” in Google Drive -&gt; SDP -&gt; Experiments -&gt; Background Subtraction -&gt; </a:t>
            </a:r>
            <a:r>
              <a:rPr lang="en-US" baseline="0" dirty="0" err="1"/>
              <a:t>Output_Enhanced</a:t>
            </a:r>
            <a:r>
              <a:rPr lang="en-US" baseline="0" dirty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302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08" name="Picture 16" descr=" SEAL3.jpg                                                      00006BACMac OS X                       B94893B7: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33600" y="2632075"/>
            <a:ext cx="4267200" cy="42259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790700" y="3124200"/>
            <a:ext cx="5562600" cy="1752600"/>
          </a:xfrm>
        </p:spPr>
        <p:txBody>
          <a:bodyPr/>
          <a:lstStyle>
            <a:lvl1pPr marL="0" indent="0" algn="ctr">
              <a:buFont typeface="Wingdings" charset="0"/>
              <a:buNone/>
              <a:defRPr sz="2800"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143000" y="1447800"/>
            <a:ext cx="6858000" cy="1143000"/>
          </a:xfrm>
        </p:spPr>
        <p:txBody>
          <a:bodyPr/>
          <a:lstStyle>
            <a:lvl1pPr algn="ctr">
              <a:defRPr sz="47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6156325" y="5943600"/>
            <a:ext cx="3013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97" name="Line 5"/>
          <p:cNvSpPr>
            <a:spLocks noChangeShapeType="1"/>
          </p:cNvSpPr>
          <p:nvPr/>
        </p:nvSpPr>
        <p:spPr bwMode="auto">
          <a:xfrm>
            <a:off x="0" y="12192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8" name="Text Box 6"/>
          <p:cNvSpPr txBox="1">
            <a:spLocks noChangeArrowheads="1"/>
          </p:cNvSpPr>
          <p:nvPr/>
        </p:nvSpPr>
        <p:spPr bwMode="auto">
          <a:xfrm>
            <a:off x="1676400" y="830263"/>
            <a:ext cx="1219200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33799" name="Picture 7" descr="Untitled-1.jpg                                                 00000893 keithpaul                      BC07756D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62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A [blk-201].jpg                                                00000893 keithpaul                      BC07756D: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357188"/>
            <a:ext cx="3049587" cy="4048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1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83300"/>
            <a:ext cx="9144000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3803" name="Rectangle 11"/>
          <p:cNvSpPr>
            <a:spLocks noChangeArrowheads="1"/>
          </p:cNvSpPr>
          <p:nvPr/>
        </p:nvSpPr>
        <p:spPr bwMode="auto">
          <a:xfrm>
            <a:off x="152400" y="6172200"/>
            <a:ext cx="4850688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1400" dirty="0">
                <a:latin typeface="Verdana" charset="0"/>
              </a:rPr>
              <a:t>Department</a:t>
            </a:r>
            <a:r>
              <a:rPr lang="en-US" sz="1400" baseline="0" dirty="0">
                <a:latin typeface="Verdana" charset="0"/>
              </a:rPr>
              <a:t> of Electrical and Computer Engineering</a:t>
            </a:r>
            <a:endParaRPr lang="en-US" sz="1400" dirty="0">
              <a:latin typeface="Verdana" charset="0"/>
            </a:endParaRPr>
          </a:p>
        </p:txBody>
      </p:sp>
      <p:sp>
        <p:nvSpPr>
          <p:cNvPr id="33804" name="Line 12"/>
          <p:cNvSpPr>
            <a:spLocks noChangeShapeType="1"/>
          </p:cNvSpPr>
          <p:nvPr/>
        </p:nvSpPr>
        <p:spPr bwMode="auto">
          <a:xfrm>
            <a:off x="0" y="60960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Rectangle 11"/>
          <p:cNvSpPr>
            <a:spLocks noChangeArrowheads="1"/>
          </p:cNvSpPr>
          <p:nvPr userDrawn="1"/>
        </p:nvSpPr>
        <p:spPr bwMode="auto">
          <a:xfrm>
            <a:off x="7307284" y="6172200"/>
            <a:ext cx="1387432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r"/>
            <a:r>
              <a:rPr lang="en-US" sz="1400" dirty="0">
                <a:latin typeface="Verdana" charset="0"/>
              </a:rPr>
              <a:t>Advisor: Wolf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2909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34200" y="609600"/>
            <a:ext cx="22098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609600"/>
            <a:ext cx="6477000" cy="5257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8966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898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4329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371600"/>
            <a:ext cx="40005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3900" y="1371600"/>
            <a:ext cx="40005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7968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7227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0358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3125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460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696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371600"/>
            <a:ext cx="81534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609600"/>
            <a:ext cx="8839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6156325" y="5943600"/>
            <a:ext cx="3013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6" name="Line 22"/>
          <p:cNvSpPr>
            <a:spLocks noChangeShapeType="1"/>
          </p:cNvSpPr>
          <p:nvPr/>
        </p:nvSpPr>
        <p:spPr bwMode="auto">
          <a:xfrm>
            <a:off x="0" y="12192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73" name="Picture 49" descr="Untitled-1.jpg                                                 00000893 keithpaul                      BC07756D: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57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A [blk-201].jpg                                                00000893 keithpaul                      BC07756D: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4300"/>
            <a:ext cx="2592388" cy="3429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" name="Picture 5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0"/>
            <a:ext cx="9144000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076" name="Text Box 52"/>
          <p:cNvSpPr txBox="1">
            <a:spLocks noChangeArrowheads="1"/>
          </p:cNvSpPr>
          <p:nvPr/>
        </p:nvSpPr>
        <p:spPr bwMode="auto">
          <a:xfrm>
            <a:off x="8382000" y="6172200"/>
            <a:ext cx="609600" cy="30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fld id="{7EB13825-85DD-9A4A-BEAD-79462FEC6238}" type="slidenum">
              <a:rPr lang="en-US" sz="1400">
                <a:latin typeface="Verdana" charset="0"/>
              </a:rPr>
              <a:pPr>
                <a:spcBef>
                  <a:spcPct val="50000"/>
                </a:spcBef>
              </a:pPr>
              <a:t>‹#›</a:t>
            </a:fld>
            <a:endParaRPr lang="en-US" b="1">
              <a:solidFill>
                <a:srgbClr val="336699"/>
              </a:solidFill>
              <a:latin typeface="Verdana" charset="0"/>
            </a:endParaRPr>
          </a:p>
        </p:txBody>
      </p:sp>
      <p:sp>
        <p:nvSpPr>
          <p:cNvPr id="1077" name="Rectangle 53"/>
          <p:cNvSpPr>
            <a:spLocks noChangeArrowheads="1"/>
          </p:cNvSpPr>
          <p:nvPr/>
        </p:nvSpPr>
        <p:spPr bwMode="auto">
          <a:xfrm>
            <a:off x="152400" y="6172200"/>
            <a:ext cx="4850688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1400" dirty="0">
                <a:latin typeface="Verdana" charset="0"/>
              </a:rPr>
              <a:t>Department</a:t>
            </a:r>
            <a:r>
              <a:rPr lang="en-US" sz="1400" baseline="0" dirty="0">
                <a:latin typeface="Verdana" charset="0"/>
              </a:rPr>
              <a:t> of Electrical and Computer Engineering</a:t>
            </a:r>
            <a:endParaRPr lang="en-US" sz="1400" dirty="0">
              <a:latin typeface="Verdana" charset="0"/>
            </a:endParaRPr>
          </a:p>
        </p:txBody>
      </p:sp>
      <p:sp>
        <p:nvSpPr>
          <p:cNvPr id="1078" name="Line 54"/>
          <p:cNvSpPr>
            <a:spLocks noChangeShapeType="1"/>
          </p:cNvSpPr>
          <p:nvPr/>
        </p:nvSpPr>
        <p:spPr bwMode="auto">
          <a:xfrm>
            <a:off x="0" y="60960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11"/>
          <p:cNvSpPr>
            <a:spLocks noChangeArrowheads="1"/>
          </p:cNvSpPr>
          <p:nvPr userDrawn="1"/>
        </p:nvSpPr>
        <p:spPr bwMode="auto">
          <a:xfrm>
            <a:off x="6994568" y="6178138"/>
            <a:ext cx="1387432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r"/>
            <a:r>
              <a:rPr lang="en-US" sz="1400" dirty="0">
                <a:latin typeface="Verdana" charset="0"/>
              </a:rPr>
              <a:t>Advisor: Wolf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881C1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881C1C"/>
          </a:solidFill>
          <a:latin typeface="Georgia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881C1C"/>
          </a:solidFill>
          <a:latin typeface="Georgia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881C1C"/>
          </a:solidFill>
          <a:latin typeface="Georgia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881C1C"/>
          </a:solidFill>
          <a:latin typeface="Georgia" charset="0"/>
          <a:ea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881C1C"/>
          </a:solidFill>
          <a:latin typeface="Georgia" charset="0"/>
          <a:ea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881C1C"/>
          </a:solidFill>
          <a:latin typeface="Georgia" charset="0"/>
          <a:ea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881C1C"/>
          </a:solidFill>
          <a:latin typeface="Georgia" charset="0"/>
          <a:ea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881C1C"/>
          </a:solidFill>
          <a:latin typeface="Georgia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840C22"/>
        </a:buClr>
        <a:buSzPct val="100000"/>
        <a:buFont typeface="Wingdings" charset="0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840C22"/>
        </a:buClr>
        <a:buSzPct val="100000"/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840C22"/>
        </a:buClr>
        <a:buSzPct val="100000"/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840C22"/>
        </a:buClr>
        <a:buSzPct val="100000"/>
        <a:buFont typeface="Times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840C22"/>
        </a:buClr>
        <a:buSzPct val="100000"/>
        <a:buFont typeface="Times" charset="0"/>
        <a:buChar char="•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840C22"/>
        </a:buClr>
        <a:buSzPct val="100000"/>
        <a:buFont typeface="Times" charset="0"/>
        <a:buChar char="•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840C22"/>
        </a:buClr>
        <a:buSzPct val="100000"/>
        <a:buFont typeface="Times" charset="0"/>
        <a:buChar char="•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840C22"/>
        </a:buClr>
        <a:buSzPct val="100000"/>
        <a:buFont typeface="Times" charset="0"/>
        <a:buChar char="•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840C22"/>
        </a:buClr>
        <a:buSzPct val="100000"/>
        <a:buFont typeface="Times" charset="0"/>
        <a:buChar char="•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marL="457200" lvl="1" indent="0" algn="ctr">
              <a:buFont typeface="Times" charset="0"/>
              <a:buNone/>
            </a:pPr>
            <a:r>
              <a:rPr lang="en-US" sz="2600" dirty="0"/>
              <a:t>Team 1 (</a:t>
            </a:r>
            <a:r>
              <a:rPr lang="en-US" sz="2600" dirty="0" err="1"/>
              <a:t>AutoUmp</a:t>
            </a:r>
            <a:r>
              <a:rPr lang="en-US" sz="2600" dirty="0"/>
              <a:t>)</a:t>
            </a:r>
          </a:p>
          <a:p>
            <a:pPr marL="457200" lvl="1" indent="0" algn="ctr">
              <a:buFont typeface="Times" charset="0"/>
              <a:buNone/>
            </a:pPr>
            <a:r>
              <a:rPr lang="en-US" sz="2600" dirty="0"/>
              <a:t>December 9</a:t>
            </a:r>
            <a:r>
              <a:rPr lang="en-US" sz="2600" baseline="30000" dirty="0"/>
              <a:t>th</a:t>
            </a:r>
            <a:r>
              <a:rPr lang="en-US" sz="2600" dirty="0"/>
              <a:t>, 2016</a:t>
            </a:r>
          </a:p>
          <a:p>
            <a:pPr marL="457200" lvl="1" indent="0" algn="ctr">
              <a:buFont typeface="Times" charset="0"/>
              <a:buNone/>
            </a:pPr>
            <a:endParaRPr lang="en-US" sz="2600" dirty="0"/>
          </a:p>
        </p:txBody>
      </p:sp>
      <p:sp>
        <p:nvSpPr>
          <p:cNvPr id="28676" name="Rectangle 4"/>
          <p:cNvSpPr>
            <a:spLocks noGrp="1" noChangeArrowheads="1"/>
          </p:cNvSpPr>
          <p:nvPr>
            <p:ph type="ctrTitle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Mid-Year Design Review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Algorithm – Background Subtraction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73700" y="1500157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n-lt"/>
              </a:rPr>
              <a:t>Right: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04901" y="1535465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n-lt"/>
              </a:rPr>
              <a:t>Left: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2057400"/>
            <a:ext cx="4346409" cy="2895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057400"/>
            <a:ext cx="4337393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076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Algorithm – Filter and Enhance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73700" y="1500157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n-lt"/>
              </a:rPr>
              <a:t>Right: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04901" y="1535465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n-lt"/>
              </a:rPr>
              <a:t>Left: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209800"/>
            <a:ext cx="4447728" cy="2895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209800"/>
            <a:ext cx="4337393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563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Algorithm – Intersection with Strike Zone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73700" y="1500157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n-lt"/>
              </a:rPr>
              <a:t>Right: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04901" y="1535465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n-lt"/>
              </a:rPr>
              <a:t>Left: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133600"/>
            <a:ext cx="4267200" cy="28388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133600"/>
            <a:ext cx="4267200" cy="2848740"/>
          </a:xfrm>
          <a:prstGeom prst="rect">
            <a:avLst/>
          </a:prstGeom>
        </p:spPr>
      </p:pic>
      <p:cxnSp>
        <p:nvCxnSpPr>
          <p:cNvPr id="5" name="Straight Connector 4"/>
          <p:cNvCxnSpPr>
            <a:stCxn id="10" idx="1"/>
            <a:endCxn id="10" idx="3"/>
          </p:cNvCxnSpPr>
          <p:nvPr/>
        </p:nvCxnSpPr>
        <p:spPr bwMode="auto">
          <a:xfrm>
            <a:off x="152400" y="3557970"/>
            <a:ext cx="4267200" cy="0"/>
          </a:xfrm>
          <a:prstGeom prst="line">
            <a:avLst/>
          </a:prstGeom>
          <a:ln w="38100"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auto">
          <a:xfrm>
            <a:off x="4724400" y="3557970"/>
            <a:ext cx="4267200" cy="0"/>
          </a:xfrm>
          <a:prstGeom prst="line">
            <a:avLst/>
          </a:prstGeom>
          <a:ln w="38100"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320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Algorithm – Find Centroid Pixel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733" y="1524000"/>
            <a:ext cx="53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29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Algorithm – Determine Ball Location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295400"/>
            <a:ext cx="6019800" cy="478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136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Word on Synchronization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21" y="1457892"/>
            <a:ext cx="6912079" cy="425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350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6-12-06 at 5.52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828800"/>
            <a:ext cx="2191110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App UI</a:t>
            </a:r>
          </a:p>
        </p:txBody>
      </p:sp>
      <p:pic>
        <p:nvPicPr>
          <p:cNvPr id="9" name="Picture 8" descr="Screen Shot 2016-12-06 at 5.53.4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8800"/>
            <a:ext cx="2206723" cy="365760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 bwMode="auto">
          <a:xfrm>
            <a:off x="2667000" y="3429000"/>
            <a:ext cx="914400" cy="381000"/>
          </a:xfrm>
          <a:prstGeom prst="rightArrow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11" name="Right Arrow 10"/>
          <p:cNvSpPr/>
          <p:nvPr/>
        </p:nvSpPr>
        <p:spPr bwMode="auto">
          <a:xfrm>
            <a:off x="5715000" y="3429000"/>
            <a:ext cx="838200" cy="381000"/>
          </a:xfrm>
          <a:prstGeom prst="rightArrow">
            <a:avLst/>
          </a:prstGeom>
          <a:solidFill>
            <a:schemeClr val="tx2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3" name="AutoShape 2" descr="Inline image 1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nline image 1"/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1890" y="1828801"/>
            <a:ext cx="219628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779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Indoor Garage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371600"/>
            <a:ext cx="4000500" cy="4648200"/>
          </a:xfrm>
        </p:spPr>
        <p:txBody>
          <a:bodyPr/>
          <a:lstStyle/>
          <a:p>
            <a:r>
              <a:rPr lang="en-US" sz="2000" dirty="0"/>
              <a:t>Choose aperture and exposure time for outdoor use</a:t>
            </a:r>
          </a:p>
          <a:p>
            <a:r>
              <a:rPr lang="en-US" sz="2000" dirty="0"/>
              <a:t>Cameras will need to be securely fastened to the plate in addition to each other</a:t>
            </a:r>
          </a:p>
          <a:p>
            <a:r>
              <a:rPr lang="en-US" sz="2000" dirty="0"/>
              <a:t>Frame rate of 60fps required for accurate testing</a:t>
            </a:r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7" name="Picture 6" descr="Full setup IMG_5105 (1)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9" r="11563"/>
          <a:stretch/>
        </p:blipFill>
        <p:spPr>
          <a:xfrm rot="5400000">
            <a:off x="5041447" y="1587953"/>
            <a:ext cx="386170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15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Wall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two iPhones spread 6 inches apart and defined axis on a cement wall.</a:t>
            </a:r>
          </a:p>
          <a:p>
            <a:r>
              <a:rPr lang="en-US" dirty="0"/>
              <a:t>Marked and measured pitches using chalk on the wall</a:t>
            </a:r>
          </a:p>
          <a:p>
            <a:r>
              <a:rPr lang="en-US" dirty="0"/>
              <a:t>The data collected is used to perform validation of the location algorithm</a:t>
            </a:r>
          </a:p>
          <a:p>
            <a:r>
              <a:rPr lang="en-US" dirty="0"/>
              <a:t>Sources of error that will affect perfect validation include</a:t>
            </a:r>
          </a:p>
          <a:p>
            <a:pPr lvl="1"/>
            <a:r>
              <a:rPr lang="en-US" dirty="0"/>
              <a:t>Camera movement/angle orientation</a:t>
            </a:r>
          </a:p>
          <a:p>
            <a:pPr lvl="1"/>
            <a:r>
              <a:rPr lang="en-US" dirty="0"/>
              <a:t>Ball arc between camera and mark on wall a distance of approximately 18 inches.</a:t>
            </a:r>
          </a:p>
          <a:p>
            <a:pPr lvl="1"/>
            <a:r>
              <a:rPr lang="en-US" dirty="0"/>
              <a:t>Human error in the marking of the position on wall</a:t>
            </a:r>
          </a:p>
        </p:txBody>
      </p:sp>
    </p:spTree>
    <p:extLst>
      <p:ext uri="{BB962C8B-B14F-4D97-AF65-F5344CB8AC3E}">
        <p14:creationId xmlns:p14="http://schemas.microsoft.com/office/powerpoint/2010/main" val="3892025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Enclosure</a:t>
            </a:r>
          </a:p>
        </p:txBody>
      </p:sp>
      <p:pic>
        <p:nvPicPr>
          <p:cNvPr id="4" name="Content Placeholder 3" descr="angled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9" t="19901" r="9916" b="21168"/>
          <a:stretch/>
        </p:blipFill>
        <p:spPr>
          <a:xfrm>
            <a:off x="1905000" y="1295400"/>
            <a:ext cx="5562599" cy="3449401"/>
          </a:xfrm>
        </p:spPr>
      </p:pic>
      <p:pic>
        <p:nvPicPr>
          <p:cNvPr id="7" name="Content Placeholder 7" descr="Left Dim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3" t="67095" r="29840" b="24341"/>
          <a:stretch/>
        </p:blipFill>
        <p:spPr bwMode="auto">
          <a:xfrm>
            <a:off x="152400" y="4800600"/>
            <a:ext cx="8839200" cy="1258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624117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Team</a:t>
            </a:r>
          </a:p>
        </p:txBody>
      </p:sp>
      <p:grpSp>
        <p:nvGrpSpPr>
          <p:cNvPr id="5" name="Group 1"/>
          <p:cNvGrpSpPr>
            <a:grpSpLocks/>
          </p:cNvGrpSpPr>
          <p:nvPr/>
        </p:nvGrpSpPr>
        <p:grpSpPr bwMode="auto">
          <a:xfrm>
            <a:off x="1905000" y="1676400"/>
            <a:ext cx="5638800" cy="4156075"/>
            <a:chOff x="2133600" y="1619250"/>
            <a:chExt cx="5638801" cy="4156075"/>
          </a:xfrm>
        </p:grpSpPr>
        <p:sp>
          <p:nvSpPr>
            <p:cNvPr id="6" name="Rectangle 1"/>
            <p:cNvSpPr>
              <a:spLocks noChangeArrowheads="1"/>
            </p:cNvSpPr>
            <p:nvPr/>
          </p:nvSpPr>
          <p:spPr bwMode="auto">
            <a:xfrm>
              <a:off x="5486401" y="2895600"/>
              <a:ext cx="2286000" cy="82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5000" rIns="90000" bIns="450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buSzPct val="100000"/>
              </a:pPr>
              <a:r>
                <a:rPr lang="en-US" altLang="en-US">
                  <a:solidFill>
                    <a:srgbClr val="000000"/>
                  </a:solidFill>
                  <a:latin typeface="Verdana" panose="020B0604030504040204" pitchFamily="34" charset="0"/>
                </a:rPr>
                <a:t>Justin Marple</a:t>
              </a:r>
            </a:p>
            <a:p>
              <a:pPr eaLnBrk="1" hangingPunct="1">
                <a:buSzPct val="100000"/>
              </a:pPr>
              <a:r>
                <a:rPr lang="en-US" altLang="en-US">
                  <a:solidFill>
                    <a:srgbClr val="000000"/>
                  </a:solidFill>
                  <a:latin typeface="Verdana" panose="020B0604030504040204" pitchFamily="34" charset="0"/>
                </a:rPr>
                <a:t>CSE</a:t>
              </a:r>
            </a:p>
          </p:txBody>
        </p:sp>
        <p:sp>
          <p:nvSpPr>
            <p:cNvPr id="7" name="Rectangle 2"/>
            <p:cNvSpPr>
              <a:spLocks noChangeArrowheads="1"/>
            </p:cNvSpPr>
            <p:nvPr/>
          </p:nvSpPr>
          <p:spPr bwMode="auto">
            <a:xfrm>
              <a:off x="2133600" y="4945063"/>
              <a:ext cx="2438400" cy="82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5000" rIns="90000" bIns="450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buSzPct val="100000"/>
              </a:pPr>
              <a:r>
                <a:rPr lang="en-US" altLang="en-US">
                  <a:solidFill>
                    <a:srgbClr val="000000"/>
                  </a:solidFill>
                  <a:latin typeface="Verdana" panose="020B0604030504040204" pitchFamily="34" charset="0"/>
                </a:rPr>
                <a:t>Jason Camiel</a:t>
              </a:r>
            </a:p>
            <a:p>
              <a:pPr eaLnBrk="1" hangingPunct="1">
                <a:buSzPct val="100000"/>
              </a:pPr>
              <a:r>
                <a:rPr lang="en-US" altLang="en-US">
                  <a:solidFill>
                    <a:srgbClr val="000000"/>
                  </a:solidFill>
                  <a:latin typeface="Verdana" panose="020B0604030504040204" pitchFamily="34" charset="0"/>
                </a:rPr>
                <a:t>EE	</a:t>
              </a:r>
            </a:p>
          </p:txBody>
        </p:sp>
        <p:sp>
          <p:nvSpPr>
            <p:cNvPr id="8" name="Rectangle 3"/>
            <p:cNvSpPr>
              <a:spLocks noChangeArrowheads="1"/>
            </p:cNvSpPr>
            <p:nvPr/>
          </p:nvSpPr>
          <p:spPr bwMode="auto">
            <a:xfrm>
              <a:off x="5486400" y="4953000"/>
              <a:ext cx="2286001" cy="82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5000" rIns="90000" bIns="450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buSzPct val="100000"/>
              </a:pPr>
              <a:r>
                <a:rPr lang="en-US" altLang="en-US">
                  <a:solidFill>
                    <a:srgbClr val="000000"/>
                  </a:solidFill>
                  <a:latin typeface="Verdana" panose="020B0604030504040204" pitchFamily="34" charset="0"/>
                </a:rPr>
                <a:t>Matt Barnes</a:t>
              </a:r>
            </a:p>
            <a:p>
              <a:pPr eaLnBrk="1" hangingPunct="1">
                <a:buSzPct val="100000"/>
              </a:pPr>
              <a:r>
                <a:rPr lang="en-US" altLang="en-US">
                  <a:solidFill>
                    <a:srgbClr val="000000"/>
                  </a:solidFill>
                  <a:latin typeface="Verdana" panose="020B0604030504040204" pitchFamily="34" charset="0"/>
                </a:rPr>
                <a:t>EE</a:t>
              </a: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133600" y="2895600"/>
              <a:ext cx="2819400" cy="830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5000" rIns="90000" bIns="450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buSzPct val="100000"/>
              </a:pPr>
              <a:r>
                <a:rPr lang="en-US" altLang="en-US" dirty="0">
                  <a:solidFill>
                    <a:srgbClr val="000000"/>
                  </a:solidFill>
                  <a:latin typeface="Verdana" panose="020B0604030504040204" pitchFamily="34" charset="0"/>
                </a:rPr>
                <a:t>Timothy Adams</a:t>
              </a:r>
            </a:p>
            <a:p>
              <a:pPr eaLnBrk="1" hangingPunct="1">
                <a:buSzPct val="100000"/>
              </a:pPr>
              <a:r>
                <a:rPr lang="en-US" altLang="en-US" dirty="0">
                  <a:solidFill>
                    <a:srgbClr val="000000"/>
                  </a:solidFill>
                  <a:latin typeface="Verdana" panose="020B0604030504040204" pitchFamily="34" charset="0"/>
                </a:rPr>
                <a:t>CSE</a:t>
              </a:r>
            </a:p>
          </p:txBody>
        </p:sp>
        <p:pic>
          <p:nvPicPr>
            <p:cNvPr id="10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86"/>
            <a:stretch>
              <a:fillRect/>
            </a:stretch>
          </p:blipFill>
          <p:spPr bwMode="auto">
            <a:xfrm>
              <a:off x="2263775" y="1662113"/>
              <a:ext cx="1470025" cy="1223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9" descr="https://media.licdn.com/media/AAEAAQAAAAAAAAKUAAAAJDgwYTNkOTdjLTEwY2MtNGM2YS05N2U0LTcyMDVhNzcxYTg3YQ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2763" y="1619250"/>
              <a:ext cx="1266825" cy="1266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21" descr="https://media.licdn.com/media/AAEAAQAAAAAAAALgAAAAJDhiNDJlNzIxLWQyZjgtNDVlOC1iMzI4LTVjNWE3OWUzZDZhOA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1550" y="3741738"/>
              <a:ext cx="1203325" cy="1203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79" b="50076"/>
            <a:stretch>
              <a:fillRect/>
            </a:stretch>
          </p:blipFill>
          <p:spPr bwMode="auto">
            <a:xfrm>
              <a:off x="5592763" y="3676650"/>
              <a:ext cx="1570037" cy="1317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Enclosure Top View</a:t>
            </a:r>
          </a:p>
        </p:txBody>
      </p:sp>
      <p:pic>
        <p:nvPicPr>
          <p:cNvPr id="9" name="Picture 8" descr="Top Dim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7" t="16487" r="29827" b="5643"/>
          <a:stretch/>
        </p:blipFill>
        <p:spPr>
          <a:xfrm>
            <a:off x="2450945" y="1295400"/>
            <a:ext cx="4416972" cy="472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580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Requirement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 consumption for processors </a:t>
            </a:r>
          </a:p>
          <a:p>
            <a:pPr lvl="1"/>
            <a:r>
              <a:rPr lang="en-US" dirty="0"/>
              <a:t>3.7V*0.45A = 1.65W</a:t>
            </a:r>
          </a:p>
          <a:p>
            <a:r>
              <a:rPr lang="en-US" dirty="0"/>
              <a:t>4 hour game time: 6.75Wh </a:t>
            </a:r>
          </a:p>
          <a:p>
            <a:r>
              <a:rPr lang="en-US" dirty="0"/>
              <a:t>Charge: 1824mAh </a:t>
            </a:r>
          </a:p>
          <a:p>
            <a:r>
              <a:rPr lang="en-US" dirty="0"/>
              <a:t>Result: Choose a 2000mAh battery</a:t>
            </a:r>
          </a:p>
        </p:txBody>
      </p:sp>
      <p:pic>
        <p:nvPicPr>
          <p:cNvPr id="4" name="Picture 3" descr="Screen Shot 2016-12-06 at 8.35.1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7"/>
          <a:stretch/>
        </p:blipFill>
        <p:spPr>
          <a:xfrm>
            <a:off x="2933700" y="3586843"/>
            <a:ext cx="3048000" cy="202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64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Parts List</a:t>
            </a:r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610600" cy="4495800"/>
          </a:xfrm>
        </p:spPr>
        <p:txBody>
          <a:bodyPr/>
          <a:lstStyle/>
          <a:p>
            <a:r>
              <a:rPr lang="en-US" dirty="0"/>
              <a:t>OV7740 Camera Chip (x2)</a:t>
            </a:r>
          </a:p>
          <a:p>
            <a:pPr lvl="1"/>
            <a:r>
              <a:rPr lang="en-US" dirty="0"/>
              <a:t>60fps </a:t>
            </a:r>
          </a:p>
          <a:p>
            <a:pPr lvl="1"/>
            <a:r>
              <a:rPr lang="en-US" dirty="0"/>
              <a:t>SCCB Interface</a:t>
            </a:r>
          </a:p>
          <a:p>
            <a:r>
              <a:rPr lang="en-US" dirty="0"/>
              <a:t>XEF216-512-TQ128 (x2)</a:t>
            </a:r>
          </a:p>
          <a:p>
            <a:pPr lvl="1"/>
            <a:r>
              <a:rPr lang="en-US" dirty="0"/>
              <a:t>2MB flash</a:t>
            </a:r>
          </a:p>
          <a:p>
            <a:pPr lvl="1"/>
            <a:r>
              <a:rPr lang="en-US" dirty="0"/>
              <a:t>512kB RAM</a:t>
            </a:r>
          </a:p>
          <a:p>
            <a:pPr lvl="1"/>
            <a:r>
              <a:rPr lang="en-US" dirty="0"/>
              <a:t>16 cores</a:t>
            </a:r>
          </a:p>
          <a:p>
            <a:r>
              <a:rPr lang="en-US" dirty="0"/>
              <a:t>OV7440 Lens (x2)</a:t>
            </a:r>
          </a:p>
          <a:p>
            <a:r>
              <a:rPr lang="en-US" dirty="0"/>
              <a:t>OV7440 Mount (x2)</a:t>
            </a:r>
          </a:p>
          <a:p>
            <a:r>
              <a:rPr lang="en-US" dirty="0"/>
              <a:t>2000mAh battery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894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CDR Deliverables</a:t>
            </a:r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Demonstrate complete system functionality</a:t>
            </a:r>
          </a:p>
          <a:p>
            <a:pPr lvl="1"/>
            <a:r>
              <a:rPr lang="en-US" dirty="0"/>
              <a:t>Implement ball detection, strike zone intersection, and baseball height functions in C </a:t>
            </a:r>
            <a:r>
              <a:rPr lang="en-US" dirty="0">
                <a:solidFill>
                  <a:schemeClr val="bg2"/>
                </a:solidFill>
              </a:rPr>
              <a:t>(Tim)</a:t>
            </a:r>
          </a:p>
          <a:p>
            <a:pPr lvl="1"/>
            <a:r>
              <a:rPr lang="en-US" dirty="0"/>
              <a:t>Functioning PCBs </a:t>
            </a:r>
            <a:r>
              <a:rPr lang="en-US" dirty="0">
                <a:solidFill>
                  <a:schemeClr val="bg2"/>
                </a:solidFill>
              </a:rPr>
              <a:t>(Justin)</a:t>
            </a:r>
          </a:p>
          <a:p>
            <a:pPr lvl="1"/>
            <a:r>
              <a:rPr lang="en-US" dirty="0"/>
              <a:t>Capable of detecting balls/strikes with hardware at 60fps</a:t>
            </a:r>
          </a:p>
          <a:p>
            <a:r>
              <a:rPr lang="en-US" dirty="0"/>
              <a:t>Implement full app functionality </a:t>
            </a:r>
            <a:r>
              <a:rPr lang="en-US" sz="2000" dirty="0">
                <a:solidFill>
                  <a:schemeClr val="bg2"/>
                </a:solidFill>
              </a:rPr>
              <a:t>(Jason)</a:t>
            </a:r>
          </a:p>
          <a:p>
            <a:pPr lvl="1"/>
            <a:r>
              <a:rPr lang="en-US" dirty="0"/>
              <a:t>Pair to plate, complete viewer and umpire views</a:t>
            </a:r>
          </a:p>
          <a:p>
            <a:pPr lvl="1"/>
            <a:r>
              <a:rPr lang="en-US" dirty="0"/>
              <a:t>2-way Bluetooth communication established</a:t>
            </a:r>
          </a:p>
          <a:p>
            <a:pPr lvl="2"/>
            <a:r>
              <a:rPr lang="en-US" dirty="0"/>
              <a:t>App receives ball/strike information</a:t>
            </a:r>
          </a:p>
          <a:p>
            <a:pPr lvl="2"/>
            <a:r>
              <a:rPr lang="en-US" dirty="0"/>
              <a:t>Plate receives batter height</a:t>
            </a:r>
          </a:p>
          <a:p>
            <a:r>
              <a:rPr lang="en-US" dirty="0"/>
              <a:t>First iteration of enclosure built </a:t>
            </a:r>
            <a:r>
              <a:rPr lang="en-US" sz="2000" dirty="0">
                <a:solidFill>
                  <a:schemeClr val="bg2"/>
                </a:solidFill>
              </a:rPr>
              <a:t>(Matt)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196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/>
              <a:t>Complete orders for final system</a:t>
            </a:r>
          </a:p>
          <a:p>
            <a:r>
              <a:rPr lang="en-US" sz="2200" dirty="0"/>
              <a:t>Design and send out order for PCB</a:t>
            </a:r>
          </a:p>
          <a:p>
            <a:r>
              <a:rPr lang="en-US" sz="2200" dirty="0"/>
              <a:t>Implement full algorithm in C</a:t>
            </a:r>
          </a:p>
          <a:p>
            <a:r>
              <a:rPr lang="en-US" sz="2200" dirty="0"/>
              <a:t>Achieve image collection on PCB system</a:t>
            </a:r>
          </a:p>
          <a:p>
            <a:r>
              <a:rPr lang="en-US" sz="2200" dirty="0"/>
              <a:t>Receive second round of PCB if needed</a:t>
            </a:r>
          </a:p>
          <a:p>
            <a:r>
              <a:rPr lang="en-US" sz="2200" dirty="0"/>
              <a:t>Bluetooth communication established</a:t>
            </a:r>
          </a:p>
          <a:p>
            <a:r>
              <a:rPr lang="en-US" sz="2200" dirty="0"/>
              <a:t>App functionality completed</a:t>
            </a:r>
          </a:p>
          <a:p>
            <a:r>
              <a:rPr lang="en-US" sz="2200" dirty="0"/>
              <a:t>Implement full algorithm in XC</a:t>
            </a:r>
          </a:p>
          <a:p>
            <a:r>
              <a:rPr lang="en-US" sz="2200" dirty="0"/>
              <a:t>Enclosure completed</a:t>
            </a:r>
          </a:p>
          <a:p>
            <a:pPr lvl="1"/>
            <a:endParaRPr lang="en-US" dirty="0"/>
          </a:p>
        </p:txBody>
      </p:sp>
      <p:sp>
        <p:nvSpPr>
          <p:cNvPr id="2" name="Right Brace 1"/>
          <p:cNvSpPr/>
          <p:nvPr/>
        </p:nvSpPr>
        <p:spPr bwMode="auto">
          <a:xfrm>
            <a:off x="6553200" y="1404257"/>
            <a:ext cx="685800" cy="729343"/>
          </a:xfrm>
          <a:prstGeom prst="rightBrac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71657" y="1575256"/>
            <a:ext cx="1676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+mn-lt"/>
              </a:rPr>
              <a:t>Dec 21</a:t>
            </a:r>
            <a:r>
              <a:rPr lang="en-US" sz="2200" baseline="30000" dirty="0">
                <a:latin typeface="+mn-lt"/>
              </a:rPr>
              <a:t>st</a:t>
            </a:r>
            <a:r>
              <a:rPr lang="en-US" sz="2200" dirty="0">
                <a:latin typeface="+mn-lt"/>
              </a:rPr>
              <a:t> </a:t>
            </a:r>
          </a:p>
        </p:txBody>
      </p:sp>
      <p:sp>
        <p:nvSpPr>
          <p:cNvPr id="6" name="Right Brace 5"/>
          <p:cNvSpPr/>
          <p:nvPr/>
        </p:nvSpPr>
        <p:spPr bwMode="auto">
          <a:xfrm>
            <a:off x="6553200" y="2286000"/>
            <a:ext cx="685800" cy="1066800"/>
          </a:xfrm>
          <a:prstGeom prst="rightBrac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04314" y="2642056"/>
            <a:ext cx="1676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+mn-lt"/>
              </a:rPr>
              <a:t>Jan 21</a:t>
            </a:r>
            <a:r>
              <a:rPr lang="en-US" sz="2200" baseline="30000" dirty="0">
                <a:latin typeface="+mn-lt"/>
              </a:rPr>
              <a:t>st</a:t>
            </a:r>
            <a:r>
              <a:rPr lang="en-US" sz="2200" dirty="0">
                <a:latin typeface="+mn-lt"/>
              </a:rPr>
              <a:t> </a:t>
            </a:r>
          </a:p>
        </p:txBody>
      </p:sp>
      <p:sp>
        <p:nvSpPr>
          <p:cNvPr id="8" name="Right Brace 7"/>
          <p:cNvSpPr/>
          <p:nvPr/>
        </p:nvSpPr>
        <p:spPr bwMode="auto">
          <a:xfrm>
            <a:off x="6553200" y="3472543"/>
            <a:ext cx="685800" cy="990600"/>
          </a:xfrm>
          <a:prstGeom prst="rightBrac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1657" y="3721328"/>
            <a:ext cx="1676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+mn-lt"/>
              </a:rPr>
              <a:t>Feb 21</a:t>
            </a:r>
            <a:r>
              <a:rPr lang="en-US" sz="2200" baseline="30000" dirty="0">
                <a:latin typeface="+mn-lt"/>
              </a:rPr>
              <a:t>st</a:t>
            </a:r>
            <a:r>
              <a:rPr lang="en-US" sz="2200" dirty="0">
                <a:latin typeface="+mn-lt"/>
              </a:rPr>
              <a:t> </a:t>
            </a:r>
          </a:p>
        </p:txBody>
      </p:sp>
      <p:sp>
        <p:nvSpPr>
          <p:cNvPr id="10" name="Right Brace 9"/>
          <p:cNvSpPr/>
          <p:nvPr/>
        </p:nvSpPr>
        <p:spPr bwMode="auto">
          <a:xfrm>
            <a:off x="6553200" y="4582886"/>
            <a:ext cx="685800" cy="330428"/>
          </a:xfrm>
          <a:prstGeom prst="rightBrac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71657" y="4532656"/>
            <a:ext cx="1676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+mn-lt"/>
              </a:rPr>
              <a:t>Feb 28</a:t>
            </a:r>
            <a:r>
              <a:rPr lang="en-US" sz="2200" baseline="30000" dirty="0">
                <a:latin typeface="+mn-lt"/>
              </a:rPr>
              <a:t>th</a:t>
            </a:r>
            <a:r>
              <a:rPr lang="en-US" sz="2200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77261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Image Collection and Object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size: 176x144</a:t>
            </a:r>
          </a:p>
          <a:p>
            <a:r>
              <a:rPr lang="en-US" dirty="0"/>
              <a:t>Frames per second: 30 </a:t>
            </a:r>
            <a:r>
              <a:rPr lang="en-US" dirty="0">
                <a:sym typeface="Wingdings" panose="05000000000000000000" pitchFamily="2" charset="2"/>
              </a:rPr>
              <a:t>-&gt; ~33.3 </a:t>
            </a:r>
            <a:r>
              <a:rPr lang="en-US" dirty="0" err="1">
                <a:sym typeface="Wingdings" panose="05000000000000000000" pitchFamily="2" charset="2"/>
              </a:rPr>
              <a:t>ms</a:t>
            </a:r>
            <a:r>
              <a:rPr lang="en-US" dirty="0">
                <a:sym typeface="Wingdings" panose="05000000000000000000" pitchFamily="2" charset="2"/>
              </a:rPr>
              <a:t>/frame</a:t>
            </a:r>
            <a:endParaRPr lang="en-US" dirty="0"/>
          </a:p>
          <a:p>
            <a:r>
              <a:rPr lang="en-US" dirty="0"/>
              <a:t>Limited memory space: can only store two images at a time</a:t>
            </a:r>
          </a:p>
        </p:txBody>
      </p:sp>
    </p:spTree>
    <p:extLst>
      <p:ext uri="{BB962C8B-B14F-4D97-AF65-F5344CB8AC3E}">
        <p14:creationId xmlns:p14="http://schemas.microsoft.com/office/powerpoint/2010/main" val="1297233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Determining strikes and balls without a professional umpire is difficult and inaccurate</a:t>
            </a:r>
          </a:p>
          <a:p>
            <a:r>
              <a:rPr lang="en-US" dirty="0"/>
              <a:t>Current technology solutions are expensive and require extensive set-up</a:t>
            </a:r>
          </a:p>
          <a:p>
            <a:r>
              <a:rPr lang="en-US" dirty="0"/>
              <a:t>Incorrectly called pitches lead to angry players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904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</a:t>
            </a:r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a stereo camera and image processing system built into the home plate to determine the baseball’s location</a:t>
            </a:r>
          </a:p>
          <a:p>
            <a:r>
              <a:rPr lang="en-US" dirty="0"/>
              <a:t>Challenges:</a:t>
            </a:r>
          </a:p>
          <a:p>
            <a:pPr lvl="1"/>
            <a:r>
              <a:rPr lang="en-US" dirty="0"/>
              <a:t>Time restrictions for bulk of image processing (16.2ms)</a:t>
            </a:r>
          </a:p>
          <a:p>
            <a:pPr lvl="1"/>
            <a:r>
              <a:rPr lang="en-US" dirty="0"/>
              <a:t>High accuracy required for successful use (~95%)</a:t>
            </a:r>
          </a:p>
          <a:p>
            <a:pPr lvl="1"/>
            <a:r>
              <a:rPr lang="en-US" dirty="0"/>
              <a:t>Ball detection vs. object detection (e.g. bat)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776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 - Hardware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8633" y="1447800"/>
            <a:ext cx="7991533" cy="4501134"/>
          </a:xfrm>
        </p:spPr>
      </p:pic>
    </p:spTree>
    <p:extLst>
      <p:ext uri="{BB962C8B-B14F-4D97-AF65-F5344CB8AC3E}">
        <p14:creationId xmlns:p14="http://schemas.microsoft.com/office/powerpoint/2010/main" val="3348354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MDR Deliverables</a:t>
            </a:r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Demonstration of core image processing algorithm in MATLAB</a:t>
            </a:r>
          </a:p>
          <a:p>
            <a:pPr lvl="1"/>
            <a:r>
              <a:rPr lang="en-US" dirty="0"/>
              <a:t>Returns x, y position of ball above plate given two .MOV files</a:t>
            </a:r>
          </a:p>
          <a:p>
            <a:r>
              <a:rPr lang="en-US" dirty="0"/>
              <a:t>Demonstration of image collection</a:t>
            </a:r>
          </a:p>
          <a:p>
            <a:pPr lvl="1"/>
            <a:r>
              <a:rPr lang="en-US" dirty="0"/>
              <a:t>Create two synchronized video feeds using cameras and collect with processor</a:t>
            </a:r>
          </a:p>
        </p:txBody>
      </p:sp>
    </p:spTree>
    <p:extLst>
      <p:ext uri="{BB962C8B-B14F-4D97-AF65-F5344CB8AC3E}">
        <p14:creationId xmlns:p14="http://schemas.microsoft.com/office/powerpoint/2010/main" val="1772371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Strike Detection Concept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5105400"/>
            <a:ext cx="8153400" cy="762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Locate point in 3D space where ball intersects with the “Strike Zone” plane</a:t>
            </a:r>
          </a:p>
        </p:txBody>
      </p:sp>
      <p:pic>
        <p:nvPicPr>
          <p:cNvPr id="6" name="Picture 2" descr="https://cdn1.vox-cdn.com/thumbor/wbWaDiuv-fBCyg5VlyuUX6dTYAM=/0x238:682x693/1310x873/cdn0.vox-cdn.com/uploads/chorus_image/image/48657893/Strike_Zone.0.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371600"/>
            <a:ext cx="5602805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5346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 - Software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4900" y="1447800"/>
            <a:ext cx="7239000" cy="4516367"/>
          </a:xfrm>
        </p:spPr>
      </p:pic>
    </p:spTree>
    <p:extLst>
      <p:ext uri="{BB962C8B-B14F-4D97-AF65-F5344CB8AC3E}">
        <p14:creationId xmlns:p14="http://schemas.microsoft.com/office/powerpoint/2010/main" val="3814441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Algorithm – Input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37756" y="1229649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n-lt"/>
              </a:rPr>
              <a:t>Right: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66800" y="12192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n-lt"/>
              </a:rPr>
              <a:t>Left: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304800" y="1784809"/>
            <a:ext cx="0" cy="362539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TextBox 11"/>
          <p:cNvSpPr txBox="1"/>
          <p:nvPr/>
        </p:nvSpPr>
        <p:spPr>
          <a:xfrm>
            <a:off x="76200" y="5486400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t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4572000" y="1447800"/>
            <a:ext cx="0" cy="4438710"/>
          </a:xfrm>
          <a:prstGeom prst="line">
            <a:avLst/>
          </a:prstGeom>
          <a:ln w="63500"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2" y="1651617"/>
            <a:ext cx="3138532" cy="209235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8686" y="3830621"/>
            <a:ext cx="3185140" cy="212342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783" y="1651617"/>
            <a:ext cx="3138532" cy="20923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783" y="3830621"/>
            <a:ext cx="3135616" cy="209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64318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00"/>
      </a:hlink>
      <a:folHlink>
        <a:srgbClr val="B2B2B2"/>
      </a:folHlink>
    </a:clrScheme>
    <a:fontScheme name="Blank Presentation">
      <a:majorFont>
        <a:latin typeface="Georgia"/>
        <a:ea typeface="ＭＳ Ｐゴシック"/>
        <a:cs typeface=""/>
      </a:majorFont>
      <a:minorFont>
        <a:latin typeface="Verdan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eneva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eneva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umass-template</Template>
  <TotalTime>614</TotalTime>
  <Words>1050</Words>
  <Application>Microsoft Office PowerPoint</Application>
  <PresentationFormat>On-screen Show (4:3)</PresentationFormat>
  <Paragraphs>145</Paragraphs>
  <Slides>25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Microsoft YaHei</vt:lpstr>
      <vt:lpstr>ＭＳ Ｐゴシック</vt:lpstr>
      <vt:lpstr>Geneva</vt:lpstr>
      <vt:lpstr>Georgia</vt:lpstr>
      <vt:lpstr>Times</vt:lpstr>
      <vt:lpstr>Verdana</vt:lpstr>
      <vt:lpstr>Wingdings</vt:lpstr>
      <vt:lpstr>Blank Presentation</vt:lpstr>
      <vt:lpstr>Mid-Year Design Review</vt:lpstr>
      <vt:lpstr>The Team</vt:lpstr>
      <vt:lpstr>The Problem</vt:lpstr>
      <vt:lpstr>The Solution</vt:lpstr>
      <vt:lpstr>Block Diagram - Hardware</vt:lpstr>
      <vt:lpstr>MDR Deliverables</vt:lpstr>
      <vt:lpstr>Strike Detection Concept</vt:lpstr>
      <vt:lpstr>Block Diagram - Software</vt:lpstr>
      <vt:lpstr>The Algorithm – Input</vt:lpstr>
      <vt:lpstr>The Algorithm – Background Subtraction</vt:lpstr>
      <vt:lpstr>The Algorithm – Filter and Enhance</vt:lpstr>
      <vt:lpstr>The Algorithm – Intersection with Strike Zone </vt:lpstr>
      <vt:lpstr>The Algorithm – Find Centroid Pixel</vt:lpstr>
      <vt:lpstr>The Algorithm – Determine Ball Location</vt:lpstr>
      <vt:lpstr>A Word on Synchronization</vt:lpstr>
      <vt:lpstr>Android App UI</vt:lpstr>
      <vt:lpstr>Indoor Garage testing</vt:lpstr>
      <vt:lpstr>Wall Testing</vt:lpstr>
      <vt:lpstr>Enclosure</vt:lpstr>
      <vt:lpstr>Enclosure Top View</vt:lpstr>
      <vt:lpstr>Power Requirement  </vt:lpstr>
      <vt:lpstr>Required Parts List</vt:lpstr>
      <vt:lpstr>CDR Deliverables</vt:lpstr>
      <vt:lpstr>Timeline</vt:lpstr>
      <vt:lpstr>Demo – Image Collection and Object Detection</vt:lpstr>
    </vt:vector>
  </TitlesOfParts>
  <Company>Ž退Ԝজ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 goes here</dc:title>
  <dc:creator>Timothy Adams</dc:creator>
  <cp:lastModifiedBy>Timothy Adams</cp:lastModifiedBy>
  <cp:revision>50</cp:revision>
  <cp:lastPrinted>2016-12-07T16:11:37Z</cp:lastPrinted>
  <dcterms:created xsi:type="dcterms:W3CDTF">2016-12-04T13:54:07Z</dcterms:created>
  <dcterms:modified xsi:type="dcterms:W3CDTF">2016-12-07T17:48:10Z</dcterms:modified>
</cp:coreProperties>
</file>